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58" r:id="rId4"/>
    <p:sldId id="259" r:id="rId5"/>
    <p:sldId id="260" r:id="rId6"/>
    <p:sldId id="261" r:id="rId7"/>
    <p:sldId id="263" r:id="rId8"/>
    <p:sldId id="264" r:id="rId9"/>
    <p:sldId id="262" r:id="rId10"/>
    <p:sldId id="265" r:id="rId11"/>
    <p:sldId id="266" r:id="rId12"/>
    <p:sldId id="267" r:id="rId13"/>
    <p:sldId id="268" r:id="rId14"/>
    <p:sldId id="269" r:id="rId15"/>
    <p:sldId id="270" r:id="rId16"/>
    <p:sldId id="271" r:id="rId17"/>
    <p:sldId id="272" r:id="rId18"/>
    <p:sldId id="273" r:id="rId19"/>
    <p:sldId id="275" r:id="rId20"/>
    <p:sldId id="274"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386"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8147AA-3DD6-4853-B7D6-4B041615C9B7}" type="datetimeFigureOut">
              <a:rPr lang="en-US" smtClean="0"/>
              <a:t>11/20/2012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369E44-B880-45AB-943D-21CDEEEDD629}" type="slidenum">
              <a:rPr lang="en-US" smtClean="0"/>
              <a:t>‹#›</a:t>
            </a:fld>
            <a:endParaRPr lang="en-US"/>
          </a:p>
        </p:txBody>
      </p:sp>
    </p:spTree>
    <p:extLst>
      <p:ext uri="{BB962C8B-B14F-4D97-AF65-F5344CB8AC3E}">
        <p14:creationId xmlns:p14="http://schemas.microsoft.com/office/powerpoint/2010/main" val="2122230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369E44-B880-45AB-943D-21CDEEEDD629}" type="slidenum">
              <a:rPr lang="en-US" smtClean="0"/>
              <a:t>15</a:t>
            </a:fld>
            <a:endParaRPr lang="en-US"/>
          </a:p>
        </p:txBody>
      </p:sp>
    </p:spTree>
    <p:extLst>
      <p:ext uri="{BB962C8B-B14F-4D97-AF65-F5344CB8AC3E}">
        <p14:creationId xmlns:p14="http://schemas.microsoft.com/office/powerpoint/2010/main" val="1134715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2264DE2-A633-4761-A9E5-48EC2FAD8E36}" type="datetimeFigureOut">
              <a:rPr lang="en-US" smtClean="0"/>
              <a:t>11/20/2012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6AD83-D28A-4EF0-9A82-99B1C687E15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264DE2-A633-4761-A9E5-48EC2FAD8E36}" type="datetimeFigureOut">
              <a:rPr lang="en-US" smtClean="0"/>
              <a:t>11/20/2012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6AD83-D28A-4EF0-9A82-99B1C687E15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264DE2-A633-4761-A9E5-48EC2FAD8E36}" type="datetimeFigureOut">
              <a:rPr lang="en-US" smtClean="0"/>
              <a:t>11/20/2012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6AD83-D28A-4EF0-9A82-99B1C687E15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264DE2-A633-4761-A9E5-48EC2FAD8E36}" type="datetimeFigureOut">
              <a:rPr lang="en-US" smtClean="0"/>
              <a:t>11/20/2012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6AD83-D28A-4EF0-9A82-99B1C687E15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264DE2-A633-4761-A9E5-48EC2FAD8E36}" type="datetimeFigureOut">
              <a:rPr lang="en-US" smtClean="0"/>
              <a:t>11/20/2012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C6AD83-D28A-4EF0-9A82-99B1C687E15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2264DE2-A633-4761-A9E5-48EC2FAD8E36}" type="datetimeFigureOut">
              <a:rPr lang="en-US" smtClean="0"/>
              <a:t>11/20/2012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C6AD83-D28A-4EF0-9A82-99B1C687E15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264DE2-A633-4761-A9E5-48EC2FAD8E36}" type="datetimeFigureOut">
              <a:rPr lang="en-US" smtClean="0"/>
              <a:t>11/20/2012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C6AD83-D28A-4EF0-9A82-99B1C687E15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264DE2-A633-4761-A9E5-48EC2FAD8E36}" type="datetimeFigureOut">
              <a:rPr lang="en-US" smtClean="0"/>
              <a:t>11/20/2012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C6AD83-D28A-4EF0-9A82-99B1C687E15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64DE2-A633-4761-A9E5-48EC2FAD8E36}" type="datetimeFigureOut">
              <a:rPr lang="en-US" smtClean="0"/>
              <a:t>11/20/2012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C6AD83-D28A-4EF0-9A82-99B1C687E15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264DE2-A633-4761-A9E5-48EC2FAD8E36}" type="datetimeFigureOut">
              <a:rPr lang="en-US" smtClean="0"/>
              <a:t>11/20/2012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C6AD83-D28A-4EF0-9A82-99B1C687E155}"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22264DE2-A633-4761-A9E5-48EC2FAD8E36}" type="datetimeFigureOut">
              <a:rPr lang="en-US" smtClean="0"/>
              <a:t>11/20/2012</a:t>
            </a:fld>
            <a:endParaRPr lang="en-US"/>
          </a:p>
        </p:txBody>
      </p:sp>
      <p:sp>
        <p:nvSpPr>
          <p:cNvPr id="9" name="Slide Number Placeholder 8"/>
          <p:cNvSpPr>
            <a:spLocks noGrp="1"/>
          </p:cNvSpPr>
          <p:nvPr>
            <p:ph type="sldNum" sz="quarter" idx="11"/>
          </p:nvPr>
        </p:nvSpPr>
        <p:spPr/>
        <p:txBody>
          <a:bodyPr/>
          <a:lstStyle/>
          <a:p>
            <a:fld id="{26C6AD83-D28A-4EF0-9A82-99B1C687E155}"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26C6AD83-D28A-4EF0-9A82-99B1C687E155}"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22264DE2-A633-4761-A9E5-48EC2FAD8E36}" type="datetimeFigureOut">
              <a:rPr lang="en-US" smtClean="0"/>
              <a:t>11/20/2012</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www.microsoft.com/hardware/en-us/p/xbox-360-controller-for-window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bildr.org/2012/04/tb6612fng-arduino/" TargetMode="External"/><Relationship Id="rId2" Type="http://schemas.openxmlformats.org/officeDocument/2006/relationships/hyperlink" Target="http://www.arduino.cc/en/Main/softwar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eclipse.org/downloads/packages/eclipse-classic-421/junosr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mywebspace.wisc.edu/altekruse/web/gravity_simulator.html" TargetMode="External"/><Relationship Id="rId2" Type="http://schemas.openxmlformats.org/officeDocument/2006/relationships/hyperlink" Target="https://mywebspace.wisc.edu/altekruse/web/mitchell.html" TargetMode="External"/><Relationship Id="rId1" Type="http://schemas.openxmlformats.org/officeDocument/2006/relationships/slideLayout" Target="../slideLayouts/slideLayout2.xml"/><Relationship Id="rId5" Type="http://schemas.openxmlformats.org/officeDocument/2006/relationships/hyperlink" Target="https://mywebspace.wisc.edu/gihanson/web/CommanderKeen/" TargetMode="External"/><Relationship Id="rId4" Type="http://schemas.openxmlformats.org/officeDocument/2006/relationships/hyperlink" Target="https://mywebspace.wisc.edu/gihanson/web/CommanderKeen/Commander_Keen.html"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plan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git-scm.com/download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help.github.com/articles/set-up-git"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gihanson/ASMEDesignContest2013"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ASME Design Team</a:t>
            </a:r>
            <a:r>
              <a:rPr lang="en-US" dirty="0" smtClean="0"/>
              <a:t/>
            </a:r>
            <a:br>
              <a:rPr lang="en-US" dirty="0" smtClean="0"/>
            </a:br>
            <a:r>
              <a:rPr lang="en-US" sz="4800" dirty="0" smtClean="0"/>
              <a:t>Getting </a:t>
            </a:r>
            <a:r>
              <a:rPr lang="en-US" sz="4800" dirty="0" smtClean="0"/>
              <a:t>Started Part I</a:t>
            </a:r>
            <a:endParaRPr lang="en-US" dirty="0"/>
          </a:p>
        </p:txBody>
      </p:sp>
      <p:sp>
        <p:nvSpPr>
          <p:cNvPr id="3" name="Subtitle 2"/>
          <p:cNvSpPr>
            <a:spLocks noGrp="1"/>
          </p:cNvSpPr>
          <p:nvPr>
            <p:ph type="subTitle" idx="1"/>
          </p:nvPr>
        </p:nvSpPr>
        <p:spPr>
          <a:xfrm>
            <a:off x="685800" y="4953000"/>
            <a:ext cx="6461760" cy="1066800"/>
          </a:xfrm>
        </p:spPr>
        <p:txBody>
          <a:bodyPr/>
          <a:lstStyle/>
          <a:p>
            <a:r>
              <a:rPr lang="en-US" dirty="0" smtClean="0"/>
              <a:t>For Questions, email Greg at gihanson@wisc.edu</a:t>
            </a:r>
            <a:endParaRPr lang="en-US" dirty="0"/>
          </a:p>
        </p:txBody>
      </p:sp>
    </p:spTree>
    <p:extLst>
      <p:ext uri="{BB962C8B-B14F-4D97-AF65-F5344CB8AC3E}">
        <p14:creationId xmlns:p14="http://schemas.microsoft.com/office/powerpoint/2010/main" val="36953227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Repo Has Been Cloned!</a:t>
            </a:r>
            <a:endParaRPr lang="en-US" dirty="0"/>
          </a:p>
        </p:txBody>
      </p:sp>
      <p:sp>
        <p:nvSpPr>
          <p:cNvPr id="3" name="Content Placeholder 2"/>
          <p:cNvSpPr>
            <a:spLocks noGrp="1"/>
          </p:cNvSpPr>
          <p:nvPr>
            <p:ph idx="1"/>
          </p:nvPr>
        </p:nvSpPr>
        <p:spPr/>
        <p:txBody>
          <a:bodyPr/>
          <a:lstStyle/>
          <a:p>
            <a:r>
              <a:rPr lang="en-US" dirty="0" smtClean="0"/>
              <a:t>Note that after a few second, now the UI should display the repo you cloned</a:t>
            </a:r>
            <a:endParaRPr 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96" t="7836" r="8114" b="5459"/>
          <a:stretch/>
        </p:blipFill>
        <p:spPr bwMode="auto">
          <a:xfrm>
            <a:off x="457200" y="2362200"/>
            <a:ext cx="7708709" cy="4285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2101754" y="2532764"/>
            <a:ext cx="2209800" cy="1143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4839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Code – Eclipse: Part I</a:t>
            </a:r>
            <a:endParaRPr lang="en-US" dirty="0"/>
          </a:p>
        </p:txBody>
      </p:sp>
      <p:sp>
        <p:nvSpPr>
          <p:cNvPr id="3" name="Content Placeholder 2"/>
          <p:cNvSpPr>
            <a:spLocks noGrp="1"/>
          </p:cNvSpPr>
          <p:nvPr>
            <p:ph idx="1"/>
          </p:nvPr>
        </p:nvSpPr>
        <p:spPr/>
        <p:txBody>
          <a:bodyPr/>
          <a:lstStyle/>
          <a:p>
            <a:r>
              <a:rPr lang="en-US" dirty="0" smtClean="0"/>
              <a:t>Open Eclipse</a:t>
            </a:r>
          </a:p>
          <a:p>
            <a:r>
              <a:rPr lang="en-US" dirty="0" smtClean="0"/>
              <a:t>Right-Click in empty space in the Package Explorer, and select “Import”</a:t>
            </a:r>
            <a:endParaRPr lang="en-US" dirty="0"/>
          </a:p>
        </p:txBody>
      </p:sp>
      <p:grpSp>
        <p:nvGrpSpPr>
          <p:cNvPr id="5" name="Group 4"/>
          <p:cNvGrpSpPr/>
          <p:nvPr/>
        </p:nvGrpSpPr>
        <p:grpSpPr>
          <a:xfrm>
            <a:off x="685800" y="3058146"/>
            <a:ext cx="3330054" cy="2961564"/>
            <a:chOff x="228600" y="3352800"/>
            <a:chExt cx="3330054" cy="2961564"/>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4406" b="59515"/>
            <a:stretch/>
          </p:blipFill>
          <p:spPr bwMode="auto">
            <a:xfrm>
              <a:off x="228600" y="3352800"/>
              <a:ext cx="3330054" cy="2961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533400" y="5334000"/>
              <a:ext cx="990600" cy="685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4267200" y="3058146"/>
            <a:ext cx="3307450" cy="3009855"/>
            <a:chOff x="4267200" y="3352711"/>
            <a:chExt cx="3307450" cy="3009855"/>
          </a:xfrm>
        </p:grpSpPr>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4804" r="65209" b="39786"/>
            <a:stretch/>
          </p:blipFill>
          <p:spPr bwMode="auto">
            <a:xfrm>
              <a:off x="4267200" y="3352711"/>
              <a:ext cx="3307450" cy="2961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a:xfrm>
              <a:off x="4495800" y="5676855"/>
              <a:ext cx="990600" cy="685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5906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543" y="152400"/>
            <a:ext cx="7696200" cy="1143000"/>
          </a:xfrm>
        </p:spPr>
        <p:txBody>
          <a:bodyPr/>
          <a:lstStyle/>
          <a:p>
            <a:r>
              <a:rPr lang="en-US" dirty="0" smtClean="0"/>
              <a:t>Using the Code – Eclipse: Part II</a:t>
            </a:r>
            <a:endParaRPr lang="en-US" dirty="0"/>
          </a:p>
        </p:txBody>
      </p:sp>
      <p:sp>
        <p:nvSpPr>
          <p:cNvPr id="3" name="Content Placeholder 2"/>
          <p:cNvSpPr>
            <a:spLocks noGrp="1"/>
          </p:cNvSpPr>
          <p:nvPr>
            <p:ph idx="1"/>
          </p:nvPr>
        </p:nvSpPr>
        <p:spPr>
          <a:xfrm>
            <a:off x="381000" y="1397234"/>
            <a:ext cx="3943836" cy="4724400"/>
          </a:xfrm>
        </p:spPr>
        <p:txBody>
          <a:bodyPr/>
          <a:lstStyle/>
          <a:p>
            <a:r>
              <a:rPr lang="en-US" dirty="0" smtClean="0"/>
              <a:t>In the pop-up, select “General-&gt;Existing Projects into Workspace”</a:t>
            </a:r>
          </a:p>
          <a:p>
            <a:r>
              <a:rPr lang="en-US" dirty="0" smtClean="0"/>
              <a:t>Browse to the location of the repo folder and browse to ASMEDesignContest2013\</a:t>
            </a:r>
            <a:r>
              <a:rPr lang="en-US" dirty="0" err="1" smtClean="0"/>
              <a:t>JavaCode</a:t>
            </a:r>
            <a:r>
              <a:rPr lang="en-US" dirty="0" smtClean="0"/>
              <a:t>\</a:t>
            </a:r>
          </a:p>
          <a:p>
            <a:r>
              <a:rPr lang="en-US" dirty="0" smtClean="0"/>
              <a:t>If the right folder is selected, </a:t>
            </a:r>
            <a:r>
              <a:rPr lang="en-US" dirty="0" err="1" smtClean="0"/>
              <a:t>DesignContest</a:t>
            </a:r>
            <a:r>
              <a:rPr lang="en-US" dirty="0" smtClean="0"/>
              <a:t> should appear in the Projects Box with a check box next to it</a:t>
            </a:r>
          </a:p>
          <a:p>
            <a:r>
              <a:rPr lang="en-US" dirty="0" smtClean="0"/>
              <a:t>Click “Finish” to add the project</a:t>
            </a:r>
            <a:endParaRPr lang="en-US" dirty="0"/>
          </a:p>
        </p:txBody>
      </p:sp>
      <p:grpSp>
        <p:nvGrpSpPr>
          <p:cNvPr id="5" name="Group 4"/>
          <p:cNvGrpSpPr/>
          <p:nvPr/>
        </p:nvGrpSpPr>
        <p:grpSpPr>
          <a:xfrm>
            <a:off x="5359382" y="1220899"/>
            <a:ext cx="2791360" cy="2846170"/>
            <a:chOff x="262924" y="2743110"/>
            <a:chExt cx="4055254" cy="4114889"/>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426" t="1680" r="28778" b="21082"/>
            <a:stretch/>
          </p:blipFill>
          <p:spPr bwMode="auto">
            <a:xfrm>
              <a:off x="262924" y="2743110"/>
              <a:ext cx="4055254" cy="4114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914399" y="3886200"/>
              <a:ext cx="1376151" cy="685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5420844" y="4121562"/>
            <a:ext cx="2729898" cy="2637839"/>
            <a:chOff x="4537880" y="2743110"/>
            <a:chExt cx="3490783" cy="3886290"/>
          </a:xfrm>
        </p:grpSpPr>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8917" t="1819" r="28497" b="13853"/>
            <a:stretch/>
          </p:blipFill>
          <p:spPr bwMode="auto">
            <a:xfrm>
              <a:off x="4537880" y="2743110"/>
              <a:ext cx="3490783" cy="3886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a:xfrm>
              <a:off x="6652512" y="3200489"/>
              <a:ext cx="1376151" cy="685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907120" y="3814549"/>
              <a:ext cx="2433467" cy="685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Oval 10"/>
          <p:cNvSpPr/>
          <p:nvPr/>
        </p:nvSpPr>
        <p:spPr>
          <a:xfrm>
            <a:off x="6627586" y="6508320"/>
            <a:ext cx="1123532" cy="3428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021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7848600" cy="1143000"/>
          </a:xfrm>
        </p:spPr>
        <p:txBody>
          <a:bodyPr/>
          <a:lstStyle/>
          <a:p>
            <a:r>
              <a:rPr lang="en-US" dirty="0"/>
              <a:t>Using the Code – Eclipse: Part </a:t>
            </a:r>
            <a:r>
              <a:rPr lang="en-US" dirty="0" smtClean="0"/>
              <a:t>III</a:t>
            </a:r>
            <a:endParaRPr lang="en-US" dirty="0"/>
          </a:p>
        </p:txBody>
      </p:sp>
      <p:sp>
        <p:nvSpPr>
          <p:cNvPr id="3" name="Content Placeholder 2"/>
          <p:cNvSpPr>
            <a:spLocks noGrp="1"/>
          </p:cNvSpPr>
          <p:nvPr>
            <p:ph idx="1"/>
          </p:nvPr>
        </p:nvSpPr>
        <p:spPr>
          <a:xfrm>
            <a:off x="457200" y="1600200"/>
            <a:ext cx="4114800" cy="4800600"/>
          </a:xfrm>
        </p:spPr>
        <p:txBody>
          <a:bodyPr/>
          <a:lstStyle/>
          <a:p>
            <a:r>
              <a:rPr lang="en-US" dirty="0" smtClean="0"/>
              <a:t>The project should now appear in your package explorer</a:t>
            </a:r>
          </a:p>
          <a:p>
            <a:r>
              <a:rPr lang="en-US" dirty="0" smtClean="0"/>
              <a:t>Expand the folders until you get to </a:t>
            </a:r>
            <a:r>
              <a:rPr lang="en-US" dirty="0" err="1" smtClean="0"/>
              <a:t>DesignContest</a:t>
            </a:r>
            <a:r>
              <a:rPr lang="en-US" dirty="0" smtClean="0"/>
              <a:t>-&gt;</a:t>
            </a:r>
            <a:r>
              <a:rPr lang="en-US" dirty="0" err="1" smtClean="0"/>
              <a:t>src</a:t>
            </a:r>
            <a:r>
              <a:rPr lang="en-US" dirty="0" smtClean="0"/>
              <a:t>-&gt;default Package and then double-click MyController.java to open</a:t>
            </a:r>
          </a:p>
          <a:p>
            <a:r>
              <a:rPr lang="en-US" dirty="0" smtClean="0"/>
              <a:t>If there are any errors in MyController.java (i.e. things underlined in red) proceed the next slide Adding Libraries, else go to Running The Program</a:t>
            </a:r>
            <a:endParaRPr lang="en-US" dirty="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358" r="39162" b="21083"/>
          <a:stretch/>
        </p:blipFill>
        <p:spPr bwMode="auto">
          <a:xfrm>
            <a:off x="4419600" y="1905000"/>
            <a:ext cx="4507397" cy="3147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4419600" y="2590800"/>
            <a:ext cx="12954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649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Libraries: Part I</a:t>
            </a:r>
            <a:endParaRPr lang="en-US" dirty="0"/>
          </a:p>
        </p:txBody>
      </p:sp>
      <p:sp>
        <p:nvSpPr>
          <p:cNvPr id="3" name="Content Placeholder 2"/>
          <p:cNvSpPr>
            <a:spLocks noGrp="1"/>
          </p:cNvSpPr>
          <p:nvPr>
            <p:ph idx="1"/>
          </p:nvPr>
        </p:nvSpPr>
        <p:spPr>
          <a:xfrm>
            <a:off x="152400" y="1685117"/>
            <a:ext cx="4641916" cy="4800600"/>
          </a:xfrm>
        </p:spPr>
        <p:txBody>
          <a:bodyPr>
            <a:normAutofit fontScale="92500" lnSpcReduction="10000"/>
          </a:bodyPr>
          <a:lstStyle/>
          <a:p>
            <a:r>
              <a:rPr lang="en-US" dirty="0" smtClean="0"/>
              <a:t>Right-Click on </a:t>
            </a:r>
            <a:r>
              <a:rPr lang="en-US" dirty="0" err="1" smtClean="0"/>
              <a:t>DesignContest</a:t>
            </a:r>
            <a:r>
              <a:rPr lang="en-US" dirty="0" smtClean="0"/>
              <a:t> from the Package Explorer and select “Properties”</a:t>
            </a:r>
          </a:p>
          <a:p>
            <a:r>
              <a:rPr lang="en-US" dirty="0" smtClean="0"/>
              <a:t>From the pop-up, click on “Java Build Path” from the left menu</a:t>
            </a:r>
          </a:p>
          <a:p>
            <a:r>
              <a:rPr lang="en-US" dirty="0" smtClean="0"/>
              <a:t>Select “Libraries” tab</a:t>
            </a:r>
          </a:p>
          <a:p>
            <a:r>
              <a:rPr lang="en-US" dirty="0" smtClean="0"/>
              <a:t>If the jinput.jar and lwjgl.jar are already there, highlight them and then click “Remove”</a:t>
            </a:r>
          </a:p>
          <a:p>
            <a:r>
              <a:rPr lang="en-US" dirty="0" smtClean="0"/>
              <a:t>Click “Add External Jars”</a:t>
            </a:r>
          </a:p>
          <a:p>
            <a:r>
              <a:rPr lang="en-US" dirty="0" smtClean="0"/>
              <a:t>In the pop-up File Explorer,  browse to your repo location  and go to ASMEDesignContest2013\</a:t>
            </a:r>
            <a:r>
              <a:rPr lang="en-US" dirty="0" err="1" smtClean="0"/>
              <a:t>JavaIncludes</a:t>
            </a:r>
            <a:r>
              <a:rPr lang="en-US" dirty="0" smtClean="0"/>
              <a:t>\lwjgl-2.8.4\jar and highlight both “jinput.jar” and “lwjgl.jar”.  Then click “Open”</a:t>
            </a:r>
            <a:endParaRPr lang="en-US" dirty="0"/>
          </a:p>
        </p:txBody>
      </p:sp>
      <p:grpSp>
        <p:nvGrpSpPr>
          <p:cNvPr id="5" name="Group 4"/>
          <p:cNvGrpSpPr/>
          <p:nvPr/>
        </p:nvGrpSpPr>
        <p:grpSpPr>
          <a:xfrm>
            <a:off x="4712332" y="1642630"/>
            <a:ext cx="4253851" cy="4107976"/>
            <a:chOff x="5029200" y="1937089"/>
            <a:chExt cx="5443182" cy="3999687"/>
          </a:xfrm>
        </p:grpSpPr>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188" t="6717" r="21855" b="18843"/>
            <a:stretch/>
          </p:blipFill>
          <p:spPr bwMode="auto">
            <a:xfrm>
              <a:off x="5029200" y="1937089"/>
              <a:ext cx="5443182" cy="399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9144000" y="2949054"/>
              <a:ext cx="1121391"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467600" y="2362200"/>
              <a:ext cx="1121391"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181600" y="2514600"/>
              <a:ext cx="1121391"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32095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Libraries: Part II</a:t>
            </a:r>
            <a:endParaRPr lang="en-US" dirty="0"/>
          </a:p>
        </p:txBody>
      </p:sp>
      <p:sp>
        <p:nvSpPr>
          <p:cNvPr id="3" name="Content Placeholder 2"/>
          <p:cNvSpPr>
            <a:spLocks noGrp="1"/>
          </p:cNvSpPr>
          <p:nvPr>
            <p:ph idx="1"/>
          </p:nvPr>
        </p:nvSpPr>
        <p:spPr>
          <a:xfrm>
            <a:off x="228600" y="1644187"/>
            <a:ext cx="4030760" cy="4800600"/>
          </a:xfrm>
        </p:spPr>
        <p:txBody>
          <a:bodyPr>
            <a:normAutofit fontScale="92500" lnSpcReduction="20000"/>
          </a:bodyPr>
          <a:lstStyle/>
          <a:p>
            <a:r>
              <a:rPr lang="en-US" dirty="0" smtClean="0"/>
              <a:t>Jinput.jar and lwjgl.jar should now appear under the Libraries tab. </a:t>
            </a:r>
          </a:p>
          <a:p>
            <a:r>
              <a:rPr lang="en-US" dirty="0" smtClean="0"/>
              <a:t>Expand the two jars – notice the Native Library Location is (None). Double-Click one to edit</a:t>
            </a:r>
          </a:p>
          <a:p>
            <a:r>
              <a:rPr lang="en-US" dirty="0" smtClean="0"/>
              <a:t>In the pop-up, select “External Folder…” and browse to your repo location and go to ASMEDesignContest2013/</a:t>
            </a:r>
            <a:r>
              <a:rPr lang="en-US" dirty="0" err="1" smtClean="0"/>
              <a:t>JavaIncludes</a:t>
            </a:r>
            <a:r>
              <a:rPr lang="en-US" dirty="0" smtClean="0"/>
              <a:t>/lwjgl-2.8.4/native/{your operating system}.  Click “Okay” and “Okay” again</a:t>
            </a:r>
          </a:p>
          <a:p>
            <a:r>
              <a:rPr lang="en-US" dirty="0" smtClean="0"/>
              <a:t>Repeat for second .jar file then click “Okay ” to exit Properties window</a:t>
            </a:r>
          </a:p>
          <a:p>
            <a:r>
              <a:rPr lang="en-US" dirty="0" smtClean="0"/>
              <a:t>Red lines should be removed from your program</a:t>
            </a:r>
            <a:endParaRPr lang="en-US" dirty="0"/>
          </a:p>
        </p:txBody>
      </p:sp>
      <p:grpSp>
        <p:nvGrpSpPr>
          <p:cNvPr id="6" name="Group 5"/>
          <p:cNvGrpSpPr/>
          <p:nvPr/>
        </p:nvGrpSpPr>
        <p:grpSpPr>
          <a:xfrm>
            <a:off x="4876800" y="4953000"/>
            <a:ext cx="3308445" cy="1502023"/>
            <a:chOff x="4987179" y="4840824"/>
            <a:chExt cx="3579066" cy="1614199"/>
          </a:xfrm>
        </p:grpSpPr>
        <p:pic>
          <p:nvPicPr>
            <p:cNvPr id="1331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8740" t="13541" r="29722" b="51680"/>
            <a:stretch/>
          </p:blipFill>
          <p:spPr bwMode="auto">
            <a:xfrm>
              <a:off x="4987179" y="4840824"/>
              <a:ext cx="3429001" cy="161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7391400" y="5257799"/>
              <a:ext cx="1174845" cy="3901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4419600" y="1455664"/>
            <a:ext cx="4495800" cy="3232972"/>
            <a:chOff x="4259360" y="1219200"/>
            <a:chExt cx="4884640" cy="3537772"/>
          </a:xfrm>
        </p:grpSpPr>
        <p:pic>
          <p:nvPicPr>
            <p:cNvPr id="1331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1083" r="21855" b="26492"/>
            <a:stretch/>
          </p:blipFill>
          <p:spPr bwMode="auto">
            <a:xfrm>
              <a:off x="4259360" y="1219200"/>
              <a:ext cx="4884640" cy="3537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7"/>
            <p:cNvSpPr/>
            <p:nvPr/>
          </p:nvSpPr>
          <p:spPr>
            <a:xfrm>
              <a:off x="5943600" y="2218899"/>
              <a:ext cx="1828800" cy="266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787280" y="2779958"/>
              <a:ext cx="1828800" cy="266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8928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The Program</a:t>
            </a:r>
            <a:endParaRPr lang="en-US" dirty="0"/>
          </a:p>
        </p:txBody>
      </p:sp>
      <p:sp>
        <p:nvSpPr>
          <p:cNvPr id="3" name="Content Placeholder 2"/>
          <p:cNvSpPr>
            <a:spLocks noGrp="1"/>
          </p:cNvSpPr>
          <p:nvPr>
            <p:ph idx="1"/>
          </p:nvPr>
        </p:nvSpPr>
        <p:spPr>
          <a:xfrm>
            <a:off x="457200" y="1600200"/>
            <a:ext cx="4121126" cy="4800600"/>
          </a:xfrm>
        </p:spPr>
        <p:txBody>
          <a:bodyPr>
            <a:normAutofit fontScale="92500" lnSpcReduction="10000"/>
          </a:bodyPr>
          <a:lstStyle/>
          <a:p>
            <a:r>
              <a:rPr lang="en-US" dirty="0" smtClean="0"/>
              <a:t>Click the drop-down arrow to the right of the green play/run button and select Run As-&gt;Java Application</a:t>
            </a:r>
          </a:p>
          <a:p>
            <a:r>
              <a:rPr lang="en-US" dirty="0" smtClean="0"/>
              <a:t>In the Console output box, the program will list off the various forms of input currently connected to your computer (i.e. mouse, keyboard) and the types of buttons/inputs associated with each</a:t>
            </a:r>
          </a:p>
          <a:p>
            <a:r>
              <a:rPr lang="en-US" dirty="0" smtClean="0"/>
              <a:t>The program is an infinite loop currently. To stop the program, click the red square found on the top right of the console output box</a:t>
            </a:r>
            <a:endParaRPr lang="en-US" dirty="0"/>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40" t="3172" r="50000" b="10447"/>
          <a:stretch/>
        </p:blipFill>
        <p:spPr bwMode="auto">
          <a:xfrm>
            <a:off x="4578326" y="1524000"/>
            <a:ext cx="3838575" cy="41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5852614" y="4741460"/>
            <a:ext cx="2757985" cy="10497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341660" y="1558119"/>
            <a:ext cx="457200" cy="342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2855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Going a Step Further</a:t>
            </a:r>
            <a:endParaRPr lang="en-US" dirty="0"/>
          </a:p>
        </p:txBody>
      </p:sp>
      <p:sp>
        <p:nvSpPr>
          <p:cNvPr id="3" name="Content Placeholder 2"/>
          <p:cNvSpPr>
            <a:spLocks noGrp="1"/>
          </p:cNvSpPr>
          <p:nvPr>
            <p:ph idx="1"/>
          </p:nvPr>
        </p:nvSpPr>
        <p:spPr/>
        <p:txBody>
          <a:bodyPr/>
          <a:lstStyle/>
          <a:p>
            <a:r>
              <a:rPr lang="en-US" dirty="0" smtClean="0"/>
              <a:t>If you own an XBOX 360 controller you may perform the following steps. If not, continue to the next slide.</a:t>
            </a:r>
          </a:p>
          <a:p>
            <a:r>
              <a:rPr lang="en-US" dirty="0" smtClean="0"/>
              <a:t>Plug a wired 360 controller into one of your computer’s USB ports – your computer may automatically download the drivers for you.  If not you can download the drivers here: </a:t>
            </a:r>
            <a:r>
              <a:rPr lang="en-US" dirty="0">
                <a:hlinkClick r:id="rId2"/>
              </a:rPr>
              <a:t>http://</a:t>
            </a:r>
            <a:r>
              <a:rPr lang="en-US" dirty="0" smtClean="0">
                <a:hlinkClick r:id="rId2"/>
              </a:rPr>
              <a:t>www.microsoft.com/hardware/en-us/p/xbox-360-controller-for-windows#support</a:t>
            </a:r>
            <a:endParaRPr lang="en-US" dirty="0" smtClean="0"/>
          </a:p>
          <a:p>
            <a:r>
              <a:rPr lang="en-US" dirty="0" smtClean="0"/>
              <a:t>You will know the drivers have successfully been installed when you plug in your controller and the light around the XBOX home button on the controller selects a player position</a:t>
            </a:r>
          </a:p>
          <a:p>
            <a:r>
              <a:rPr lang="en-US" dirty="0" smtClean="0"/>
              <a:t>Re-Run the java program.  The Xbox controller should show up in the outputted list of input devices.  Also, as you push buttons on the controller, it should print info out</a:t>
            </a:r>
            <a:endParaRPr lang="en-US" dirty="0"/>
          </a:p>
        </p:txBody>
      </p:sp>
    </p:spTree>
    <p:extLst>
      <p:ext uri="{BB962C8B-B14F-4D97-AF65-F5344CB8AC3E}">
        <p14:creationId xmlns:p14="http://schemas.microsoft.com/office/powerpoint/2010/main" val="1146703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Reading</a:t>
            </a:r>
            <a:endParaRPr lang="en-US" dirty="0"/>
          </a:p>
        </p:txBody>
      </p:sp>
      <p:sp>
        <p:nvSpPr>
          <p:cNvPr id="3" name="Content Placeholder 2"/>
          <p:cNvSpPr>
            <a:spLocks noGrp="1"/>
          </p:cNvSpPr>
          <p:nvPr>
            <p:ph idx="1"/>
          </p:nvPr>
        </p:nvSpPr>
        <p:spPr/>
        <p:txBody>
          <a:bodyPr/>
          <a:lstStyle/>
          <a:p>
            <a:r>
              <a:rPr lang="en-US" dirty="0" smtClean="0"/>
              <a:t>I don’t have a tutorial yet for programming with the </a:t>
            </a:r>
            <a:r>
              <a:rPr lang="en-US" dirty="0"/>
              <a:t>A</a:t>
            </a:r>
            <a:r>
              <a:rPr lang="en-US" dirty="0" smtClean="0"/>
              <a:t>rduino but in the mean time, you may download their programming environment here: </a:t>
            </a:r>
            <a:r>
              <a:rPr lang="en-US" dirty="0">
                <a:hlinkClick r:id="rId2"/>
              </a:rPr>
              <a:t>http://</a:t>
            </a:r>
            <a:r>
              <a:rPr lang="en-US" dirty="0" smtClean="0">
                <a:hlinkClick r:id="rId2"/>
              </a:rPr>
              <a:t>www.arduino.cc/en/Main/software</a:t>
            </a:r>
            <a:endParaRPr lang="en-US" dirty="0" smtClean="0"/>
          </a:p>
          <a:p>
            <a:r>
              <a:rPr lang="en-US" dirty="0" smtClean="0"/>
              <a:t>If you open the software, you can open up some example code to see some very basic Arduino programs by going to File-&gt;Example-&gt;Basics-&gt;Blink</a:t>
            </a:r>
          </a:p>
          <a:p>
            <a:pPr lvl="1"/>
            <a:r>
              <a:rPr lang="en-US" dirty="0" smtClean="0"/>
              <a:t>Note you won’t actually be able to run these examples unless you have an </a:t>
            </a:r>
            <a:r>
              <a:rPr lang="en-US" dirty="0"/>
              <a:t>A</a:t>
            </a:r>
            <a:r>
              <a:rPr lang="en-US" dirty="0" smtClean="0"/>
              <a:t>rduino – they are just for you to get an idea of how to program an Arduino</a:t>
            </a:r>
          </a:p>
          <a:p>
            <a:r>
              <a:rPr lang="en-US" dirty="0" smtClean="0"/>
              <a:t>Also if you want to see how we will be controlling the motors, this site has a great explanation and some sample code: </a:t>
            </a:r>
            <a:r>
              <a:rPr lang="en-US" dirty="0">
                <a:hlinkClick r:id="rId3"/>
              </a:rPr>
              <a:t>http://bildr.org/2012/04/tb6612fng-arduino/</a:t>
            </a:r>
            <a:endParaRPr lang="en-US" dirty="0"/>
          </a:p>
        </p:txBody>
      </p:sp>
    </p:spTree>
    <p:extLst>
      <p:ext uri="{BB962C8B-B14F-4D97-AF65-F5344CB8AC3E}">
        <p14:creationId xmlns:p14="http://schemas.microsoft.com/office/powerpoint/2010/main" val="3557225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Feeling Really Ambitious?</a:t>
            </a:r>
            <a:endParaRPr lang="en-US" dirty="0"/>
          </a:p>
        </p:txBody>
      </p:sp>
      <p:sp>
        <p:nvSpPr>
          <p:cNvPr id="3" name="Content Placeholder 2"/>
          <p:cNvSpPr>
            <a:spLocks noGrp="1"/>
          </p:cNvSpPr>
          <p:nvPr>
            <p:ph idx="1"/>
          </p:nvPr>
        </p:nvSpPr>
        <p:spPr/>
        <p:txBody>
          <a:bodyPr/>
          <a:lstStyle/>
          <a:p>
            <a:r>
              <a:rPr lang="en-US" dirty="0" smtClean="0"/>
              <a:t>Do you have a smartphone?  After a comment someone made at the design meeting last week, I started looking into apps for converting your smartphone into a </a:t>
            </a:r>
            <a:r>
              <a:rPr lang="en-US" dirty="0" err="1" smtClean="0"/>
              <a:t>bluetooth</a:t>
            </a:r>
            <a:r>
              <a:rPr lang="en-US" dirty="0" smtClean="0"/>
              <a:t> webcam.  You connect your pc to your phone via </a:t>
            </a:r>
            <a:r>
              <a:rPr lang="en-US" dirty="0" err="1" smtClean="0"/>
              <a:t>bluetooth</a:t>
            </a:r>
            <a:r>
              <a:rPr lang="en-US" dirty="0" smtClean="0"/>
              <a:t> and you can view the footage on your computer.  I like the idea because it could remove the need for internet to communicate with the car and view the video feed.  I tried </a:t>
            </a:r>
            <a:r>
              <a:rPr lang="en-US" dirty="0" err="1" smtClean="0"/>
              <a:t>SmartCam</a:t>
            </a:r>
            <a:r>
              <a:rPr lang="en-US" dirty="0" smtClean="0"/>
              <a:t> and </a:t>
            </a:r>
            <a:r>
              <a:rPr lang="en-US" dirty="0" err="1" smtClean="0"/>
              <a:t>DroidCam</a:t>
            </a:r>
            <a:r>
              <a:rPr lang="en-US" dirty="0" smtClean="0"/>
              <a:t> (both free apps from the app store).  Both have something to install on your phone and pc.  I wasn’t too pleased with the delay times on my phone but if anyone is interested in trying one of these applications or another on their phone and gets good results you should let me know.  I do not know if there is an iPhone app equivalent for this type of software since I have android. </a:t>
            </a:r>
            <a:endParaRPr lang="en-US" dirty="0"/>
          </a:p>
        </p:txBody>
      </p:sp>
    </p:spTree>
    <p:extLst>
      <p:ext uri="{BB962C8B-B14F-4D97-AF65-F5344CB8AC3E}">
        <p14:creationId xmlns:p14="http://schemas.microsoft.com/office/powerpoint/2010/main" val="34101125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Eclipse</a:t>
            </a:r>
            <a:endParaRPr lang="en-US" dirty="0"/>
          </a:p>
        </p:txBody>
      </p:sp>
      <p:sp>
        <p:nvSpPr>
          <p:cNvPr id="3" name="Content Placeholder 2"/>
          <p:cNvSpPr>
            <a:spLocks noGrp="1"/>
          </p:cNvSpPr>
          <p:nvPr>
            <p:ph idx="1"/>
          </p:nvPr>
        </p:nvSpPr>
        <p:spPr>
          <a:xfrm>
            <a:off x="609600" y="4876800"/>
            <a:ext cx="7620000" cy="1650836"/>
          </a:xfrm>
        </p:spPr>
        <p:txBody>
          <a:bodyPr/>
          <a:lstStyle/>
          <a:p>
            <a:r>
              <a:rPr lang="en-US" dirty="0" smtClean="0"/>
              <a:t>Download Link: </a:t>
            </a:r>
            <a:r>
              <a:rPr lang="en-US" dirty="0" smtClean="0">
                <a:hlinkClick r:id="rId2"/>
              </a:rPr>
              <a:t>http</a:t>
            </a:r>
            <a:r>
              <a:rPr lang="en-US" dirty="0">
                <a:hlinkClick r:id="rId2"/>
              </a:rPr>
              <a:t>://</a:t>
            </a:r>
            <a:r>
              <a:rPr lang="en-US" dirty="0" smtClean="0">
                <a:hlinkClick r:id="rId2"/>
              </a:rPr>
              <a:t>www.eclipse.org/downloads/packages/eclipse-classic-421/junosr1</a:t>
            </a:r>
            <a:endParaRPr lang="en-US" dirty="0" smtClean="0"/>
          </a:p>
          <a:p>
            <a:r>
              <a:rPr lang="en-US" dirty="0" smtClean="0"/>
              <a:t>Click the download link that applies to your operating system</a:t>
            </a:r>
            <a:endParaRPr lang="en-US"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824" t="19129" r="14885" b="13690"/>
          <a:stretch/>
        </p:blipFill>
        <p:spPr bwMode="auto">
          <a:xfrm>
            <a:off x="381000" y="1143000"/>
            <a:ext cx="7492112" cy="386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6054436" y="2286000"/>
            <a:ext cx="1219200" cy="1143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9053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REWARD! (of </a:t>
            </a:r>
            <a:r>
              <a:rPr lang="en-US" dirty="0"/>
              <a:t>c</a:t>
            </a:r>
            <a:r>
              <a:rPr lang="en-US" dirty="0" smtClean="0"/>
              <a:t>ourse I put it at </a:t>
            </a:r>
            <a:r>
              <a:rPr lang="en-US" smtClean="0"/>
              <a:t>the very end</a:t>
            </a:r>
            <a:r>
              <a:rPr lang="en-US" dirty="0" smtClean="0"/>
              <a:t>)</a:t>
            </a:r>
            <a:endParaRPr lang="en-US" dirty="0"/>
          </a:p>
        </p:txBody>
      </p:sp>
      <p:sp>
        <p:nvSpPr>
          <p:cNvPr id="3" name="Content Placeholder 2"/>
          <p:cNvSpPr>
            <a:spLocks noGrp="1"/>
          </p:cNvSpPr>
          <p:nvPr>
            <p:ph idx="1"/>
          </p:nvPr>
        </p:nvSpPr>
        <p:spPr>
          <a:xfrm>
            <a:off x="457200" y="1600200"/>
            <a:ext cx="7772400" cy="4800600"/>
          </a:xfrm>
        </p:spPr>
        <p:txBody>
          <a:bodyPr>
            <a:normAutofit lnSpcReduction="10000"/>
          </a:bodyPr>
          <a:lstStyle/>
          <a:p>
            <a:r>
              <a:rPr lang="en-US" dirty="0" smtClean="0"/>
              <a:t>Congratulations, either you have successfully read through the entire tutorial or skipped to the end (boo), either way here are some links to some simple HTML5/JavaScript games written by guys over at the UPL in the CS building</a:t>
            </a:r>
          </a:p>
          <a:p>
            <a:endParaRPr lang="en-US" dirty="0"/>
          </a:p>
          <a:p>
            <a:r>
              <a:rPr lang="en-US" dirty="0">
                <a:hlinkClick r:id="rId2"/>
              </a:rPr>
              <a:t>https://</a:t>
            </a:r>
            <a:r>
              <a:rPr lang="en-US" dirty="0" smtClean="0">
                <a:hlinkClick r:id="rId2"/>
              </a:rPr>
              <a:t>mywebspace.wisc.edu/altekruse/web/mitchell.html</a:t>
            </a:r>
            <a:endParaRPr lang="en-US" dirty="0" smtClean="0"/>
          </a:p>
          <a:p>
            <a:pPr lvl="1"/>
            <a:r>
              <a:rPr lang="en-US" dirty="0" smtClean="0"/>
              <a:t>A/D: backwards/forwards, space: jump, left-mouse-click: fire laser</a:t>
            </a:r>
          </a:p>
          <a:p>
            <a:r>
              <a:rPr lang="en-US" dirty="0">
                <a:hlinkClick r:id="rId3"/>
              </a:rPr>
              <a:t>https://mywebspace.wisc.edu/altekruse/web/gravity_simulator.html</a:t>
            </a:r>
            <a:endParaRPr lang="en-US" dirty="0"/>
          </a:p>
          <a:p>
            <a:pPr lvl="1"/>
            <a:r>
              <a:rPr lang="en-US" dirty="0" smtClean="0"/>
              <a:t>Shoot the faces with mouse click</a:t>
            </a:r>
          </a:p>
          <a:p>
            <a:r>
              <a:rPr lang="en-US" dirty="0">
                <a:hlinkClick r:id="rId4"/>
              </a:rPr>
              <a:t>https://</a:t>
            </a:r>
            <a:r>
              <a:rPr lang="en-US" dirty="0" smtClean="0">
                <a:hlinkClick r:id="rId4"/>
              </a:rPr>
              <a:t>mywebspace.wisc.edu/gihanson/web/CommanderKeen/Commander_Keen.html</a:t>
            </a:r>
            <a:r>
              <a:rPr lang="en-US" dirty="0" smtClean="0"/>
              <a:t> </a:t>
            </a:r>
          </a:p>
          <a:p>
            <a:pPr lvl="1"/>
            <a:r>
              <a:rPr lang="en-US" dirty="0" smtClean="0"/>
              <a:t>This one’s mine, instructions are on the screen</a:t>
            </a:r>
            <a:r>
              <a:rPr lang="en-US" dirty="0">
                <a:hlinkClick r:id="rId5"/>
              </a:rPr>
              <a:t/>
            </a:r>
            <a:br>
              <a:rPr lang="en-US" dirty="0">
                <a:hlinkClick r:id="rId5"/>
              </a:rPr>
            </a:br>
            <a:endParaRPr lang="en-US" dirty="0"/>
          </a:p>
        </p:txBody>
      </p:sp>
    </p:spTree>
    <p:extLst>
      <p:ext uri="{BB962C8B-B14F-4D97-AF65-F5344CB8AC3E}">
        <p14:creationId xmlns:p14="http://schemas.microsoft.com/office/powerpoint/2010/main" val="3938368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and </a:t>
            </a:r>
            <a:r>
              <a:rPr lang="en-US" dirty="0" err="1" smtClean="0"/>
              <a:t>GitHub</a:t>
            </a:r>
            <a:endParaRPr lang="en-US" dirty="0"/>
          </a:p>
        </p:txBody>
      </p:sp>
      <p:sp>
        <p:nvSpPr>
          <p:cNvPr id="3" name="Content Placeholder 2"/>
          <p:cNvSpPr>
            <a:spLocks noGrp="1"/>
          </p:cNvSpPr>
          <p:nvPr>
            <p:ph idx="1"/>
          </p:nvPr>
        </p:nvSpPr>
        <p:spPr/>
        <p:txBody>
          <a:bodyPr/>
          <a:lstStyle/>
          <a:p>
            <a:r>
              <a:rPr lang="en-US" dirty="0" err="1" smtClean="0"/>
              <a:t>Git</a:t>
            </a:r>
            <a:r>
              <a:rPr lang="en-US" dirty="0" smtClean="0"/>
              <a:t> is a revision control tool for code. </a:t>
            </a:r>
            <a:r>
              <a:rPr lang="en-US" dirty="0">
                <a:hlinkClick r:id="rId2"/>
              </a:rPr>
              <a:t>https://github.com/</a:t>
            </a:r>
            <a:r>
              <a:rPr lang="en-US" dirty="0" smtClean="0"/>
              <a:t> is a free site where your code is actually hosted.</a:t>
            </a:r>
          </a:p>
          <a:p>
            <a:r>
              <a:rPr lang="en-US" dirty="0" smtClean="0"/>
              <a:t>The general idea is that you can </a:t>
            </a:r>
            <a:r>
              <a:rPr lang="en-US" i="1" dirty="0" smtClean="0"/>
              <a:t>pull</a:t>
            </a:r>
            <a:r>
              <a:rPr lang="en-US" dirty="0" smtClean="0"/>
              <a:t> a copy of the code from </a:t>
            </a:r>
            <a:r>
              <a:rPr lang="en-US" dirty="0" err="1" smtClean="0"/>
              <a:t>github</a:t>
            </a:r>
            <a:r>
              <a:rPr lang="en-US" dirty="0" smtClean="0"/>
              <a:t> make changes, and then </a:t>
            </a:r>
            <a:r>
              <a:rPr lang="en-US" i="1" dirty="0" smtClean="0"/>
              <a:t>push</a:t>
            </a:r>
            <a:r>
              <a:rPr lang="en-US" dirty="0" smtClean="0"/>
              <a:t> those changes back to </a:t>
            </a:r>
            <a:r>
              <a:rPr lang="en-US" dirty="0" err="1" smtClean="0"/>
              <a:t>github</a:t>
            </a:r>
            <a:r>
              <a:rPr lang="en-US" dirty="0" smtClean="0"/>
              <a:t>.</a:t>
            </a:r>
          </a:p>
          <a:p>
            <a:r>
              <a:rPr lang="en-US" dirty="0" smtClean="0"/>
              <a:t>When you push a change a new revision is created.  When you pull you get the latest revision, but at any point you can also access a specific revision – meaning it is very hard to lose code</a:t>
            </a:r>
          </a:p>
          <a:p>
            <a:r>
              <a:rPr lang="en-US" dirty="0" smtClean="0"/>
              <a:t>The following slides will help you set up </a:t>
            </a:r>
            <a:r>
              <a:rPr lang="en-US" dirty="0" err="1" smtClean="0"/>
              <a:t>Git</a:t>
            </a:r>
            <a:endParaRPr lang="en-US" dirty="0" smtClean="0"/>
          </a:p>
        </p:txBody>
      </p:sp>
    </p:spTree>
    <p:extLst>
      <p:ext uri="{BB962C8B-B14F-4D97-AF65-F5344CB8AC3E}">
        <p14:creationId xmlns:p14="http://schemas.microsoft.com/office/powerpoint/2010/main" val="16982678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Sign-up with </a:t>
            </a:r>
            <a:r>
              <a:rPr lang="en-US" dirty="0" err="1" smtClean="0"/>
              <a:t>GitHub</a:t>
            </a:r>
            <a:endParaRPr lang="en-US" dirty="0"/>
          </a:p>
        </p:txBody>
      </p:sp>
      <p:sp>
        <p:nvSpPr>
          <p:cNvPr id="3" name="Content Placeholder 2"/>
          <p:cNvSpPr>
            <a:spLocks noGrp="1"/>
          </p:cNvSpPr>
          <p:nvPr>
            <p:ph idx="1"/>
          </p:nvPr>
        </p:nvSpPr>
        <p:spPr/>
        <p:txBody>
          <a:bodyPr/>
          <a:lstStyle/>
          <a:p>
            <a:r>
              <a:rPr lang="en-US" dirty="0"/>
              <a:t>Set up a free account here: </a:t>
            </a:r>
            <a:r>
              <a:rPr lang="en-US" dirty="0">
                <a:hlinkClick r:id="rId2"/>
              </a:rPr>
              <a:t>https://github.com/plans</a:t>
            </a:r>
            <a:endParaRPr lang="en-US" dirty="0"/>
          </a:p>
          <a:p>
            <a:endParaRPr lang="en-US"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171" r="15666" b="19841"/>
          <a:stretch/>
        </p:blipFill>
        <p:spPr bwMode="auto">
          <a:xfrm>
            <a:off x="962891" y="2438400"/>
            <a:ext cx="6075342" cy="3958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5687291" y="3274785"/>
            <a:ext cx="1219200" cy="1143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8450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a:t>
            </a:r>
            <a:r>
              <a:rPr lang="en-US" dirty="0" err="1" smtClean="0"/>
              <a:t>Git</a:t>
            </a:r>
            <a:endParaRPr lang="en-US" dirty="0"/>
          </a:p>
        </p:txBody>
      </p:sp>
      <p:sp>
        <p:nvSpPr>
          <p:cNvPr id="3" name="Content Placeholder 2"/>
          <p:cNvSpPr>
            <a:spLocks noGrp="1"/>
          </p:cNvSpPr>
          <p:nvPr>
            <p:ph idx="1"/>
          </p:nvPr>
        </p:nvSpPr>
        <p:spPr/>
        <p:txBody>
          <a:bodyPr/>
          <a:lstStyle/>
          <a:p>
            <a:r>
              <a:rPr lang="en-US" dirty="0"/>
              <a:t>Download </a:t>
            </a:r>
            <a:r>
              <a:rPr lang="en-US" dirty="0" err="1"/>
              <a:t>Git</a:t>
            </a:r>
            <a:r>
              <a:rPr lang="en-US" dirty="0"/>
              <a:t> here: </a:t>
            </a:r>
            <a:r>
              <a:rPr lang="en-US" dirty="0">
                <a:hlinkClick r:id="rId2"/>
              </a:rPr>
              <a:t>http://</a:t>
            </a:r>
            <a:r>
              <a:rPr lang="en-US" dirty="0" smtClean="0">
                <a:hlinkClick r:id="rId2"/>
              </a:rPr>
              <a:t>git-scm.com/downloads</a:t>
            </a:r>
            <a:endParaRPr lang="en-US" dirty="0" smtClean="0"/>
          </a:p>
          <a:p>
            <a:r>
              <a:rPr lang="en-US" dirty="0" smtClean="0"/>
              <a:t>Select The download link that corresponds to your operating system</a:t>
            </a:r>
            <a:endParaRPr lang="en-US" dirty="0"/>
          </a:p>
          <a:p>
            <a:endParaRPr lang="en-US"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940" t="6944" r="14216" b="29763"/>
          <a:stretch/>
        </p:blipFill>
        <p:spPr bwMode="auto">
          <a:xfrm>
            <a:off x="401782" y="2819400"/>
            <a:ext cx="7497937" cy="3662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2514600" y="3941452"/>
            <a:ext cx="2209800" cy="1143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3640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Up </a:t>
            </a:r>
            <a:r>
              <a:rPr lang="en-US" dirty="0" err="1" smtClean="0"/>
              <a:t>Git</a:t>
            </a:r>
            <a:r>
              <a:rPr lang="en-US" dirty="0" smtClean="0"/>
              <a:t>: Part I (Optional)</a:t>
            </a:r>
            <a:endParaRPr lang="en-US" dirty="0"/>
          </a:p>
        </p:txBody>
      </p:sp>
      <p:sp>
        <p:nvSpPr>
          <p:cNvPr id="3" name="Content Placeholder 2"/>
          <p:cNvSpPr>
            <a:spLocks noGrp="1"/>
          </p:cNvSpPr>
          <p:nvPr>
            <p:ph idx="1"/>
          </p:nvPr>
        </p:nvSpPr>
        <p:spPr>
          <a:xfrm>
            <a:off x="457200" y="1219200"/>
            <a:ext cx="7620000" cy="4800600"/>
          </a:xfrm>
        </p:spPr>
        <p:txBody>
          <a:bodyPr/>
          <a:lstStyle/>
          <a:p>
            <a:r>
              <a:rPr lang="en-US" dirty="0"/>
              <a:t>Follow the </a:t>
            </a:r>
            <a:r>
              <a:rPr lang="en-US" dirty="0" smtClean="0"/>
              <a:t>instructions </a:t>
            </a:r>
            <a:r>
              <a:rPr lang="en-US" dirty="0"/>
              <a:t>here </a:t>
            </a:r>
            <a:r>
              <a:rPr lang="en-US" dirty="0">
                <a:hlinkClick r:id="rId2"/>
              </a:rPr>
              <a:t>https://help.github.com/articles/set-up-git </a:t>
            </a:r>
            <a:r>
              <a:rPr lang="en-US" dirty="0"/>
              <a:t> beginning with “Set Up </a:t>
            </a:r>
            <a:r>
              <a:rPr lang="en-US" dirty="0" err="1"/>
              <a:t>Git</a:t>
            </a:r>
            <a:r>
              <a:rPr lang="en-US" dirty="0"/>
              <a:t>” </a:t>
            </a:r>
            <a:r>
              <a:rPr lang="en-US" dirty="0" smtClean="0"/>
              <a:t>portion</a:t>
            </a:r>
          </a:p>
          <a:p>
            <a:r>
              <a:rPr lang="en-US" dirty="0" smtClean="0"/>
              <a:t>Hint: </a:t>
            </a:r>
            <a:r>
              <a:rPr lang="en-US" dirty="0" err="1" smtClean="0"/>
              <a:t>Git</a:t>
            </a:r>
            <a:r>
              <a:rPr lang="en-US" dirty="0" smtClean="0"/>
              <a:t> Bash,        , should have installed in the previous step and a shortcut icon placed on your desktop</a:t>
            </a:r>
          </a:p>
          <a:p>
            <a:endParaRPr lang="en-US" dirty="0"/>
          </a:p>
          <a:p>
            <a:endParaRPr lang="en-US" dirty="0"/>
          </a:p>
        </p:txBody>
      </p:sp>
      <p:grpSp>
        <p:nvGrpSpPr>
          <p:cNvPr id="6" name="Group 5"/>
          <p:cNvGrpSpPr/>
          <p:nvPr/>
        </p:nvGrpSpPr>
        <p:grpSpPr>
          <a:xfrm>
            <a:off x="2209800" y="3131769"/>
            <a:ext cx="4038600" cy="3471870"/>
            <a:chOff x="1371600" y="2743200"/>
            <a:chExt cx="5486400" cy="3792394"/>
          </a:xfrm>
        </p:grpSpPr>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03" t="15278" r="25482" b="8531"/>
            <a:stretch/>
          </p:blipFill>
          <p:spPr bwMode="auto">
            <a:xfrm>
              <a:off x="1676400" y="2743200"/>
              <a:ext cx="4542973" cy="3792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1371600" y="3048000"/>
              <a:ext cx="5486400" cy="3352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0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2803" t="11064" r="73575" b="82417"/>
          <a:stretch/>
        </p:blipFill>
        <p:spPr bwMode="auto">
          <a:xfrm>
            <a:off x="2545159" y="2209800"/>
            <a:ext cx="471225" cy="476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2654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Up </a:t>
            </a:r>
            <a:r>
              <a:rPr lang="en-US" dirty="0" err="1" smtClean="0"/>
              <a:t>Git</a:t>
            </a:r>
            <a:r>
              <a:rPr lang="en-US" dirty="0" smtClean="0"/>
              <a:t>: Part II</a:t>
            </a:r>
            <a:endParaRPr lang="en-US" dirty="0"/>
          </a:p>
        </p:txBody>
      </p:sp>
      <p:sp>
        <p:nvSpPr>
          <p:cNvPr id="3" name="Content Placeholder 2"/>
          <p:cNvSpPr>
            <a:spLocks noGrp="1"/>
          </p:cNvSpPr>
          <p:nvPr>
            <p:ph idx="1"/>
          </p:nvPr>
        </p:nvSpPr>
        <p:spPr/>
        <p:txBody>
          <a:bodyPr/>
          <a:lstStyle/>
          <a:p>
            <a:r>
              <a:rPr lang="en-US" dirty="0" err="1" smtClean="0"/>
              <a:t>Git</a:t>
            </a:r>
            <a:r>
              <a:rPr lang="en-US" dirty="0" smtClean="0"/>
              <a:t> has a very nice UI (User Interface) which was installed in one of the previous steps.  There should be a shortcut on your desktop after installation</a:t>
            </a:r>
          </a:p>
          <a:p>
            <a:r>
              <a:rPr lang="en-US" dirty="0" smtClean="0"/>
              <a:t>Open the shortcut and click on “tools” on the UI which appears and then click “options” from the drop down list</a:t>
            </a:r>
            <a:endParaRPr 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875" t="52594" r="84369" b="41037"/>
          <a:stretch/>
        </p:blipFill>
        <p:spPr bwMode="auto">
          <a:xfrm>
            <a:off x="3886200" y="2286000"/>
            <a:ext cx="488731" cy="465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1629471" y="3505200"/>
            <a:ext cx="5004462" cy="2887402"/>
            <a:chOff x="1199770" y="3082119"/>
            <a:chExt cx="5862566" cy="3555656"/>
          </a:xfrm>
        </p:grpSpPr>
        <p:pic>
          <p:nvPicPr>
            <p:cNvPr id="61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71" t="7463" r="6541"/>
            <a:stretch/>
          </p:blipFill>
          <p:spPr bwMode="auto">
            <a:xfrm>
              <a:off x="1199770" y="3240774"/>
              <a:ext cx="5862566" cy="3397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p:nvPr/>
          </p:nvSpPr>
          <p:spPr>
            <a:xfrm>
              <a:off x="3703582" y="3082119"/>
              <a:ext cx="853965"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18216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Up </a:t>
            </a:r>
            <a:r>
              <a:rPr lang="en-US" dirty="0" err="1" smtClean="0"/>
              <a:t>Git</a:t>
            </a:r>
            <a:r>
              <a:rPr lang="en-US" dirty="0" smtClean="0"/>
              <a:t>: Part III</a:t>
            </a:r>
            <a:endParaRPr lang="en-US" dirty="0"/>
          </a:p>
        </p:txBody>
      </p:sp>
      <p:sp>
        <p:nvSpPr>
          <p:cNvPr id="3" name="Content Placeholder 2"/>
          <p:cNvSpPr>
            <a:spLocks noGrp="1"/>
          </p:cNvSpPr>
          <p:nvPr>
            <p:ph idx="1"/>
          </p:nvPr>
        </p:nvSpPr>
        <p:spPr/>
        <p:txBody>
          <a:bodyPr/>
          <a:lstStyle/>
          <a:p>
            <a:r>
              <a:rPr lang="en-US" dirty="0" smtClean="0"/>
              <a:t>Note the location of the default storage directory – this is where any repos you clone will be placed</a:t>
            </a:r>
          </a:p>
          <a:p>
            <a:r>
              <a:rPr lang="en-US" dirty="0" smtClean="0"/>
              <a:t>If you decide to change the location, remember to click “update”!</a:t>
            </a:r>
            <a:endParaRPr lang="en-US" dirty="0"/>
          </a:p>
        </p:txBody>
      </p:sp>
      <p:grpSp>
        <p:nvGrpSpPr>
          <p:cNvPr id="4" name="Group 3"/>
          <p:cNvGrpSpPr/>
          <p:nvPr/>
        </p:nvGrpSpPr>
        <p:grpSpPr>
          <a:xfrm>
            <a:off x="1266916" y="3200399"/>
            <a:ext cx="5273478" cy="3151711"/>
            <a:chOff x="990600" y="2133600"/>
            <a:chExt cx="6540394" cy="441960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510" t="11194" r="8323"/>
            <a:stretch/>
          </p:blipFill>
          <p:spPr bwMode="auto">
            <a:xfrm>
              <a:off x="1143000" y="2133600"/>
              <a:ext cx="6387994"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4336996" y="2285999"/>
              <a:ext cx="3054403" cy="7620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990600" y="5867399"/>
              <a:ext cx="1143000" cy="457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6097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Git</a:t>
            </a:r>
            <a:r>
              <a:rPr lang="en-US" dirty="0" smtClean="0"/>
              <a:t>” The Code</a:t>
            </a:r>
            <a:endParaRPr lang="en-US" dirty="0"/>
          </a:p>
        </p:txBody>
      </p:sp>
      <p:sp>
        <p:nvSpPr>
          <p:cNvPr id="3" name="Content Placeholder 2"/>
          <p:cNvSpPr>
            <a:spLocks noGrp="1"/>
          </p:cNvSpPr>
          <p:nvPr>
            <p:ph idx="1"/>
          </p:nvPr>
        </p:nvSpPr>
        <p:spPr/>
        <p:txBody>
          <a:bodyPr/>
          <a:lstStyle/>
          <a:p>
            <a:r>
              <a:rPr lang="en-US" dirty="0" smtClean="0"/>
              <a:t>I have uploaded some Java code to this </a:t>
            </a:r>
            <a:r>
              <a:rPr lang="en-US" i="1" dirty="0" smtClean="0"/>
              <a:t>repo </a:t>
            </a:r>
            <a:r>
              <a:rPr lang="en-US" dirty="0" smtClean="0"/>
              <a:t>(log in to your </a:t>
            </a:r>
            <a:r>
              <a:rPr lang="en-US" dirty="0" err="1" smtClean="0"/>
              <a:t>GitHub</a:t>
            </a:r>
            <a:r>
              <a:rPr lang="en-US" dirty="0" smtClean="0"/>
              <a:t> account before clicking link)</a:t>
            </a:r>
            <a:r>
              <a:rPr lang="en-US" i="1" dirty="0" smtClean="0"/>
              <a:t>: </a:t>
            </a:r>
            <a:r>
              <a:rPr lang="en-US" dirty="0" smtClean="0">
                <a:hlinkClick r:id="rId2"/>
              </a:rPr>
              <a:t>https://</a:t>
            </a:r>
            <a:r>
              <a:rPr lang="en-US" dirty="0" smtClean="0">
                <a:hlinkClick r:id="rId2"/>
              </a:rPr>
              <a:t>github.com/gihanson/ASMEDesignContest2013</a:t>
            </a:r>
            <a:endParaRPr lang="en-US" dirty="0" smtClean="0"/>
          </a:p>
          <a:p>
            <a:r>
              <a:rPr lang="en-US" dirty="0" smtClean="0"/>
              <a:t>Select “Clone in Windows” (you may be prompted for administrator permission – click yes).  This will open the UI from the slide Set Up </a:t>
            </a:r>
            <a:r>
              <a:rPr lang="en-US" dirty="0" err="1" smtClean="0"/>
              <a:t>Git</a:t>
            </a:r>
            <a:r>
              <a:rPr lang="en-US" dirty="0" smtClean="0"/>
              <a:t>: Part II and clone the repo</a:t>
            </a:r>
            <a:endParaRPr lang="en-US" dirty="0"/>
          </a:p>
        </p:txBody>
      </p:sp>
      <p:grpSp>
        <p:nvGrpSpPr>
          <p:cNvPr id="4" name="Group 3"/>
          <p:cNvGrpSpPr/>
          <p:nvPr/>
        </p:nvGrpSpPr>
        <p:grpSpPr>
          <a:xfrm>
            <a:off x="1143000" y="3733800"/>
            <a:ext cx="5539994" cy="2903561"/>
            <a:chOff x="533400" y="2514600"/>
            <a:chExt cx="6911594" cy="3970361"/>
          </a:xfrm>
        </p:grpSpPr>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10" t="7836" r="16296" b="18097"/>
            <a:stretch/>
          </p:blipFill>
          <p:spPr bwMode="auto">
            <a:xfrm>
              <a:off x="914400" y="2514600"/>
              <a:ext cx="6530594" cy="3970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p:nvPr/>
          </p:nvSpPr>
          <p:spPr>
            <a:xfrm>
              <a:off x="533400" y="3765076"/>
              <a:ext cx="1981200" cy="5334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715186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1059</TotalTime>
  <Words>1308</Words>
  <Application>Microsoft Office PowerPoint</Application>
  <PresentationFormat>On-screen Show (4:3)</PresentationFormat>
  <Paragraphs>80</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Adjacency</vt:lpstr>
      <vt:lpstr>ASME Design Team Getting Started Part I</vt:lpstr>
      <vt:lpstr>Download Eclipse</vt:lpstr>
      <vt:lpstr>Git and GitHub</vt:lpstr>
      <vt:lpstr>Sign-up with GitHub</vt:lpstr>
      <vt:lpstr>Get Git</vt:lpstr>
      <vt:lpstr>Set Up Git: Part I (Optional)</vt:lpstr>
      <vt:lpstr>Set Up Git: Part II</vt:lpstr>
      <vt:lpstr>Set Up Git: Part III</vt:lpstr>
      <vt:lpstr>“Git” The Code</vt:lpstr>
      <vt:lpstr>The Repo Has Been Cloned!</vt:lpstr>
      <vt:lpstr>Using the Code – Eclipse: Part I</vt:lpstr>
      <vt:lpstr>Using the Code – Eclipse: Part II</vt:lpstr>
      <vt:lpstr>Using the Code – Eclipse: Part III</vt:lpstr>
      <vt:lpstr>Adding Libraries: Part I</vt:lpstr>
      <vt:lpstr>Adding Libraries: Part II</vt:lpstr>
      <vt:lpstr>Running The Program</vt:lpstr>
      <vt:lpstr>Going a Step Further</vt:lpstr>
      <vt:lpstr>Further Reading</vt:lpstr>
      <vt:lpstr>Feeling Really Ambitious?</vt:lpstr>
      <vt:lpstr>REWARD! (of course I put it at the very end)</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Batman</dc:creator>
  <cp:lastModifiedBy>Batman</cp:lastModifiedBy>
  <cp:revision>35</cp:revision>
  <dcterms:created xsi:type="dcterms:W3CDTF">2012-10-22T03:44:15Z</dcterms:created>
  <dcterms:modified xsi:type="dcterms:W3CDTF">2012-11-20T15:10:33Z</dcterms:modified>
</cp:coreProperties>
</file>